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88" r:id="rId2"/>
    <p:sldId id="284" r:id="rId3"/>
    <p:sldId id="298" r:id="rId4"/>
    <p:sldId id="285" r:id="rId5"/>
    <p:sldId id="304" r:id="rId6"/>
    <p:sldId id="286" r:id="rId7"/>
    <p:sldId id="287" r:id="rId8"/>
    <p:sldId id="292" r:id="rId9"/>
    <p:sldId id="306" r:id="rId10"/>
    <p:sldId id="307" r:id="rId11"/>
    <p:sldId id="293" r:id="rId12"/>
    <p:sldId id="258" r:id="rId13"/>
    <p:sldId id="294" r:id="rId14"/>
    <p:sldId id="295" r:id="rId15"/>
    <p:sldId id="273" r:id="rId16"/>
    <p:sldId id="259" r:id="rId17"/>
    <p:sldId id="296" r:id="rId18"/>
    <p:sldId id="297" r:id="rId19"/>
    <p:sldId id="261" r:id="rId20"/>
    <p:sldId id="299" r:id="rId21"/>
    <p:sldId id="274" r:id="rId22"/>
    <p:sldId id="276" r:id="rId23"/>
    <p:sldId id="277" r:id="rId24"/>
    <p:sldId id="278" r:id="rId25"/>
    <p:sldId id="279" r:id="rId26"/>
    <p:sldId id="280" r:id="rId27"/>
    <p:sldId id="300" r:id="rId28"/>
    <p:sldId id="301" r:id="rId29"/>
    <p:sldId id="302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18" autoAdjust="0"/>
  </p:normalViewPr>
  <p:slideViewPr>
    <p:cSldViewPr>
      <p:cViewPr>
        <p:scale>
          <a:sx n="66" d="100"/>
          <a:sy n="66" d="100"/>
        </p:scale>
        <p:origin x="-636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9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A9D14-61AB-420A-8540-1005307E5F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E8BF9-F16B-4A02-91DF-112C231CE9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70C68-EA78-4CAA-81DA-FAB8D275066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35C7F-DB8A-46AE-AF30-FD341051113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09B26-582E-4F29-B8D0-336288CC81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6598A-EA00-4B02-A99D-3274D73E481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D9222-AFBB-4762-A30E-ADC1AD6213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CA9DA-9C9E-4991-BA6E-CF9004006E9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C0A8C-B1AD-4684-AC93-16076A5E573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5A6B3-4663-4DC8-95AA-DE85FD913DF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B2A5F-15AB-42DB-8C30-9EFC991757B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68628-778F-4776-9A1D-A1FD2D41215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latin typeface="+mn-lt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latin typeface="+mn-lt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latin typeface="+mn-lt"/>
                <a:ea typeface="新細明體" charset="-120"/>
              </a:defRPr>
            </a:lvl1pPr>
          </a:lstStyle>
          <a:p>
            <a:pPr>
              <a:defRPr/>
            </a:pPr>
            <a:fld id="{3984387D-6A2F-4177-93F6-F9A4D5D305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3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17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19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838200" y="76200"/>
            <a:ext cx="830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TW" sz="3600" dirty="0" smtClean="0">
                <a:solidFill>
                  <a:schemeClr val="accent2"/>
                </a:solidFill>
                <a:latin typeface="Times New Roman" pitchFamily="18" charset="0"/>
                <a:ea typeface="新細明體" charset="-120"/>
              </a:rPr>
              <a:t>Poles and Zeros</a:t>
            </a:r>
            <a:endParaRPr lang="en-US" altLang="zh-TW" sz="3600" dirty="0">
              <a:solidFill>
                <a:schemeClr val="accent2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 rot="-5400000">
            <a:off x="-815181" y="3024981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6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838200" y="941388"/>
            <a:ext cx="8229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The </a:t>
            </a:r>
            <a:r>
              <a:rPr lang="en-US" altLang="zh-TW" b="0" dirty="0">
                <a:latin typeface="Times New Roman" pitchFamily="18" charset="0"/>
                <a:ea typeface="新細明體" charset="-120"/>
              </a:rPr>
              <a:t>dynamic behavior of a transfer function model can be characterized by the numerical value of its poles and zeros.</a:t>
            </a: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Two equivalent general </a:t>
            </a:r>
            <a:r>
              <a:rPr lang="en-US" altLang="zh-TW" b="0" dirty="0">
                <a:latin typeface="Times New Roman" pitchFamily="18" charset="0"/>
                <a:ea typeface="新細明體" charset="-120"/>
              </a:rPr>
              <a:t>r</a:t>
            </a: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epresentation </a:t>
            </a:r>
            <a:r>
              <a:rPr lang="en-US" altLang="zh-TW" b="0" dirty="0">
                <a:latin typeface="Times New Roman" pitchFamily="18" charset="0"/>
                <a:ea typeface="新細明體" charset="-120"/>
              </a:rPr>
              <a:t>of a TF</a:t>
            </a: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:</a:t>
            </a:r>
            <a:endParaRPr lang="en-US" altLang="zh-TW" b="0" dirty="0">
              <a:latin typeface="Times New Roman" pitchFamily="18" charset="0"/>
              <a:ea typeface="新細明體" charset="-12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057400" y="2438400"/>
          <a:ext cx="5584825" cy="1768475"/>
        </p:xfrm>
        <a:graphic>
          <a:graphicData uri="http://schemas.openxmlformats.org/presentationml/2006/ole">
            <p:oleObj spid="_x0000_s1026" name="Equation" r:id="rId3" imgW="5778360" imgH="1828800" progId="Equation.DSMT4">
              <p:embed/>
            </p:oleObj>
          </a:graphicData>
        </a:graphic>
      </p:graphicFrame>
      <p:sp>
        <p:nvSpPr>
          <p:cNvPr id="7" name="矩形 6"/>
          <p:cNvSpPr/>
          <p:nvPr/>
        </p:nvSpPr>
        <p:spPr>
          <a:xfrm>
            <a:off x="1219200" y="4419600"/>
            <a:ext cx="7620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where {</a:t>
            </a:r>
            <a:r>
              <a:rPr lang="en-US" altLang="zh-TW" b="0" i="1" dirty="0" err="1" smtClean="0">
                <a:latin typeface="Times New Roman" pitchFamily="18" charset="0"/>
                <a:ea typeface="新細明體" charset="-120"/>
              </a:rPr>
              <a:t>z</a:t>
            </a:r>
            <a:r>
              <a:rPr lang="en-US" altLang="zh-TW" b="0" i="1" baseline="-25000" dirty="0" err="1" smtClean="0">
                <a:latin typeface="Times New Roman" pitchFamily="18" charset="0"/>
                <a:ea typeface="新細明體" charset="-120"/>
              </a:rPr>
              <a:t>i</a:t>
            </a: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} are the “zeros” and {</a:t>
            </a:r>
            <a:r>
              <a:rPr lang="en-US" altLang="zh-TW" b="0" i="1" dirty="0" smtClean="0">
                <a:latin typeface="Times New Roman" pitchFamily="18" charset="0"/>
                <a:ea typeface="新細明體" charset="-120"/>
              </a:rPr>
              <a:t>p</a:t>
            </a:r>
            <a:r>
              <a:rPr lang="en-US" altLang="zh-TW" b="0" i="1" baseline="-25000" dirty="0" smtClean="0">
                <a:latin typeface="Times New Roman" pitchFamily="18" charset="0"/>
                <a:ea typeface="新細明體" charset="-120"/>
              </a:rPr>
              <a:t>i</a:t>
            </a: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} are the “poles”.  </a:t>
            </a:r>
          </a:p>
          <a:p>
            <a:pPr>
              <a:spcBef>
                <a:spcPct val="50000"/>
              </a:spcBef>
            </a:pP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We will assume that there are no “pole-zero” cancellations. That is, that no pole has the same numerical value as a zero.</a:t>
            </a:r>
          </a:p>
          <a:p>
            <a:pPr>
              <a:spcBef>
                <a:spcPct val="50000"/>
              </a:spcBef>
            </a:pP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Note that, for system to be physically realizable, n&gt;m.</a:t>
            </a:r>
          </a:p>
          <a:p>
            <a:pPr>
              <a:spcBef>
                <a:spcPct val="50000"/>
              </a:spcBef>
            </a:pPr>
            <a:endParaRPr lang="en-US" altLang="zh-TW" b="0" dirty="0">
              <a:latin typeface="Times New Roman" pitchFamily="18" charset="0"/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 smtClean="0">
                <a:ea typeface="新細明體" charset="-120"/>
              </a:rPr>
              <a:t>Step Response of 2nd-Order </a:t>
            </a:r>
            <a:r>
              <a:rPr lang="en-US" altLang="zh-TW" sz="3600" b="1" dirty="0" err="1" smtClean="0">
                <a:solidFill>
                  <a:srgbClr val="FF0000"/>
                </a:solidFill>
                <a:ea typeface="新細明體" charset="-120"/>
              </a:rPr>
              <a:t>Overdamped</a:t>
            </a:r>
            <a:r>
              <a:rPr lang="en-US" altLang="zh-TW" sz="3600" b="1" dirty="0" smtClean="0">
                <a:ea typeface="新細明體" charset="-120"/>
              </a:rPr>
              <a:t> </a:t>
            </a:r>
            <a:r>
              <a:rPr lang="en-US" altLang="zh-TW" sz="3600" b="1" dirty="0" smtClean="0">
                <a:ea typeface="新細明體" charset="-120"/>
              </a:rPr>
              <a:t>System without Zeros</a:t>
            </a:r>
            <a:endParaRPr lang="en-US" altLang="zh-TW" sz="3600" b="1" dirty="0" smtClean="0">
              <a:ea typeface="新細明體" charset="-120"/>
            </a:endParaRPr>
          </a:p>
        </p:txBody>
      </p:sp>
      <p:graphicFrame>
        <p:nvGraphicFramePr>
          <p:cNvPr id="25602" name="Object 4"/>
          <p:cNvGraphicFramePr>
            <a:graphicFrameLocks noChangeAspect="1"/>
          </p:cNvGraphicFramePr>
          <p:nvPr>
            <p:ph idx="1"/>
          </p:nvPr>
        </p:nvGraphicFramePr>
        <p:xfrm>
          <a:off x="1828800" y="2057400"/>
          <a:ext cx="5943600" cy="4302125"/>
        </p:xfrm>
        <a:graphic>
          <a:graphicData uri="http://schemas.openxmlformats.org/presentationml/2006/ole">
            <p:oleObj spid="_x0000_s52226" name="Equation" r:id="rId3" imgW="3174840" imgH="229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smtClean="0">
                <a:ea typeface="新細明體" charset="-120"/>
              </a:rPr>
              <a:t>Further Analysis of Inverse Response</a:t>
            </a:r>
            <a:endParaRPr lang="zh-TW" altLang="en-US" b="1" smtClean="0">
              <a:ea typeface="新細明體" charset="-120"/>
            </a:endParaRPr>
          </a:p>
        </p:txBody>
      </p:sp>
      <p:graphicFrame>
        <p:nvGraphicFramePr>
          <p:cNvPr id="7170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2379663" y="1881188"/>
          <a:ext cx="4552950" cy="4595812"/>
        </p:xfrm>
        <a:graphic>
          <a:graphicData uri="http://schemas.openxmlformats.org/presentationml/2006/ole">
            <p:oleObj spid="_x0000_s7170" name="Equation" r:id="rId3" imgW="2552400" imgH="2577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 rot="-5400000">
            <a:off x="-815181" y="3024981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6</a:t>
            </a:r>
          </a:p>
        </p:txBody>
      </p:sp>
      <p:pic>
        <p:nvPicPr>
          <p:cNvPr id="23556" name="Picture 6" descr="Picture5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828800"/>
            <a:ext cx="638810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b="1" smtClean="0">
                <a:ea typeface="新細明體" charset="-120"/>
              </a:rPr>
              <a:t>Common Properties of Overshoot and Inverse Responses</a:t>
            </a:r>
            <a:endParaRPr lang="zh-TW" altLang="en-US" sz="4000" b="1" smtClean="0">
              <a:ea typeface="新細明體" charset="-120"/>
            </a:endParaRPr>
          </a:p>
        </p:txBody>
      </p:sp>
      <p:graphicFrame>
        <p:nvGraphicFramePr>
          <p:cNvPr id="9218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1143000" y="2438400"/>
          <a:ext cx="7661275" cy="3581400"/>
        </p:xfrm>
        <a:graphic>
          <a:graphicData uri="http://schemas.openxmlformats.org/presentationml/2006/ole">
            <p:oleObj spid="_x0000_s9218" name="Equation" r:id="rId3" imgW="2933640" imgH="1371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smtClean="0">
                <a:ea typeface="新細明體" charset="-120"/>
              </a:rPr>
              <a:t>Another Example</a:t>
            </a:r>
            <a:endParaRPr lang="zh-TW" altLang="en-US" b="1" smtClean="0">
              <a:ea typeface="新細明體" charset="-120"/>
            </a:endParaRPr>
          </a:p>
        </p:txBody>
      </p:sp>
      <p:graphicFrame>
        <p:nvGraphicFramePr>
          <p:cNvPr id="10242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2378090" y="1981200"/>
          <a:ext cx="4708510" cy="4427727"/>
        </p:xfrm>
        <a:graphic>
          <a:graphicData uri="http://schemas.openxmlformats.org/presentationml/2006/ole">
            <p:oleObj spid="_x0000_s10242" name="Equation" r:id="rId3" imgW="2552400" imgH="2400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 rot="-5400000">
            <a:off x="-815181" y="3024981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6</a:t>
            </a:r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838200" y="76200"/>
            <a:ext cx="830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3600">
                <a:solidFill>
                  <a:srgbClr val="009900"/>
                </a:solidFill>
                <a:latin typeface="Times New Roman" pitchFamily="18" charset="0"/>
                <a:ea typeface="新細明體" charset="-120"/>
              </a:rPr>
              <a:t>Time Delays</a:t>
            </a: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838200" y="7620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b="0">
                <a:latin typeface="Times New Roman" pitchFamily="18" charset="0"/>
                <a:ea typeface="新細明體" charset="-120"/>
              </a:rPr>
              <a:t>Time delays occur due to:</a:t>
            </a: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838200" y="1219200"/>
            <a:ext cx="82296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altLang="zh-TW" b="0">
                <a:latin typeface="Times New Roman" pitchFamily="18" charset="0"/>
                <a:ea typeface="新細明體" charset="-120"/>
              </a:rPr>
              <a:t>Fluid flow in a pipe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altLang="zh-TW" b="0">
                <a:latin typeface="Times New Roman" pitchFamily="18" charset="0"/>
                <a:ea typeface="新細明體" charset="-120"/>
              </a:rPr>
              <a:t>Transport of solid material (e.g., conveyor belt)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altLang="zh-TW" b="0">
                <a:latin typeface="Times New Roman" pitchFamily="18" charset="0"/>
                <a:ea typeface="新細明體" charset="-120"/>
              </a:rPr>
              <a:t>Chemical analysis</a:t>
            </a:r>
          </a:p>
          <a:p>
            <a:pPr marL="914400" lvl="1" indent="-457200">
              <a:spcBef>
                <a:spcPct val="50000"/>
              </a:spcBef>
              <a:buFontTx/>
              <a:buChar char="-"/>
            </a:pPr>
            <a:r>
              <a:rPr lang="en-US" altLang="zh-TW" b="0">
                <a:latin typeface="Times New Roman" pitchFamily="18" charset="0"/>
                <a:ea typeface="新細明體" charset="-120"/>
              </a:rPr>
              <a:t>Sampling line delay</a:t>
            </a:r>
          </a:p>
          <a:p>
            <a:pPr marL="914400" lvl="1" indent="-457200">
              <a:spcBef>
                <a:spcPct val="50000"/>
              </a:spcBef>
              <a:buFontTx/>
              <a:buChar char="-"/>
            </a:pPr>
            <a:r>
              <a:rPr lang="en-US" altLang="zh-TW" b="0">
                <a:latin typeface="Times New Roman" pitchFamily="18" charset="0"/>
                <a:ea typeface="新細明體" charset="-120"/>
              </a:rPr>
              <a:t>Time required to do the analysis (e.g., on-line gas chromatograph)</a:t>
            </a: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838200" y="4343400"/>
            <a:ext cx="82296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>
                <a:latin typeface="Times New Roman" pitchFamily="18" charset="0"/>
                <a:ea typeface="新細明體" charset="-120"/>
              </a:rPr>
              <a:t>Mathematical description:</a:t>
            </a:r>
          </a:p>
          <a:p>
            <a:pPr>
              <a:spcBef>
                <a:spcPct val="50000"/>
              </a:spcBef>
            </a:pPr>
            <a:r>
              <a:rPr lang="en-US" altLang="zh-TW" b="0">
                <a:latin typeface="Times New Roman" pitchFamily="18" charset="0"/>
                <a:ea typeface="新細明體" charset="-120"/>
              </a:rPr>
              <a:t>A time delay,   , between an input </a:t>
            </a:r>
            <a:r>
              <a:rPr lang="en-US" altLang="zh-TW" b="0" i="1">
                <a:latin typeface="Times New Roman" pitchFamily="18" charset="0"/>
                <a:ea typeface="新細明體" charset="-120"/>
              </a:rPr>
              <a:t>u</a:t>
            </a:r>
            <a:r>
              <a:rPr lang="en-US" altLang="zh-TW" b="0">
                <a:latin typeface="Times New Roman" pitchFamily="18" charset="0"/>
                <a:ea typeface="新細明體" charset="-120"/>
              </a:rPr>
              <a:t> and an output </a:t>
            </a:r>
            <a:r>
              <a:rPr lang="en-US" altLang="zh-TW" b="0" i="1">
                <a:latin typeface="Times New Roman" pitchFamily="18" charset="0"/>
                <a:ea typeface="新細明體" charset="-120"/>
              </a:rPr>
              <a:t>y</a:t>
            </a:r>
            <a:r>
              <a:rPr lang="en-US" altLang="zh-TW" b="0">
                <a:latin typeface="Times New Roman" pitchFamily="18" charset="0"/>
                <a:ea typeface="新細明體" charset="-120"/>
              </a:rPr>
              <a:t> results in the following expression:</a:t>
            </a:r>
          </a:p>
        </p:txBody>
      </p:sp>
      <p:graphicFrame>
        <p:nvGraphicFramePr>
          <p:cNvPr id="11266" name="Object 8"/>
          <p:cNvGraphicFramePr>
            <a:graphicFrameLocks noChangeAspect="1"/>
          </p:cNvGraphicFramePr>
          <p:nvPr/>
        </p:nvGraphicFramePr>
        <p:xfrm>
          <a:off x="2628900" y="5029200"/>
          <a:ext cx="177800" cy="279400"/>
        </p:xfrm>
        <a:graphic>
          <a:graphicData uri="http://schemas.openxmlformats.org/presentationml/2006/ole">
            <p:oleObj spid="_x0000_s11266" name="Equation" r:id="rId3" imgW="177480" imgH="279360" progId="Equation.DSMT4">
              <p:embed/>
            </p:oleObj>
          </a:graphicData>
        </a:graphic>
      </p:graphicFrame>
      <p:graphicFrame>
        <p:nvGraphicFramePr>
          <p:cNvPr id="11267" name="Object 9"/>
          <p:cNvGraphicFramePr>
            <a:graphicFrameLocks noChangeAspect="1"/>
          </p:cNvGraphicFramePr>
          <p:nvPr/>
        </p:nvGraphicFramePr>
        <p:xfrm>
          <a:off x="2381250" y="5791200"/>
          <a:ext cx="5549900" cy="914400"/>
        </p:xfrm>
        <a:graphic>
          <a:graphicData uri="http://schemas.openxmlformats.org/presentationml/2006/ole">
            <p:oleObj spid="_x0000_s11267" name="Equation" r:id="rId4" imgW="554976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 rot="-5400000">
            <a:off x="-815181" y="3024981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6</a:t>
            </a:r>
          </a:p>
        </p:txBody>
      </p:sp>
      <p:pic>
        <p:nvPicPr>
          <p:cNvPr id="24580" name="Picture 5" descr="Picture6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219200"/>
            <a:ext cx="7431088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smtClean="0">
                <a:ea typeface="新細明體" charset="-120"/>
              </a:rPr>
              <a:t>Implication of Time Delay</a:t>
            </a:r>
            <a:endParaRPr lang="zh-TW" altLang="en-US" b="1" smtClean="0">
              <a:ea typeface="新細明體" charset="-120"/>
            </a:endParaRPr>
          </a:p>
        </p:txBody>
      </p:sp>
      <p:sp>
        <p:nvSpPr>
          <p:cNvPr id="2560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 sz="3600" smtClean="0">
                <a:ea typeface="新細明體" charset="-120"/>
              </a:rPr>
              <a:t>The presence of time delay in a process means that we cannot factor the transfer function in terms of simple poles and zeros!</a:t>
            </a:r>
            <a:endParaRPr lang="zh-TW" altLang="en-US" sz="3600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標題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en-US" altLang="zh-TW" b="1" smtClean="0">
                <a:ea typeface="新細明體" charset="-120"/>
              </a:rPr>
              <a:t>Polynomial Approximation of Time Delays</a:t>
            </a:r>
            <a:endParaRPr lang="zh-TW" altLang="en-US" b="1" smtClean="0">
              <a:ea typeface="新細明體" charset="-120"/>
            </a:endParaRPr>
          </a:p>
        </p:txBody>
      </p:sp>
      <p:graphicFrame>
        <p:nvGraphicFramePr>
          <p:cNvPr id="12290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2438400" y="1781175"/>
          <a:ext cx="4343400" cy="4460875"/>
        </p:xfrm>
        <a:graphic>
          <a:graphicData uri="http://schemas.openxmlformats.org/presentationml/2006/ole">
            <p:oleObj spid="_x0000_s12290" name="Equation" r:id="rId3" imgW="1879560" imgH="1930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1143000" y="1430338"/>
          <a:ext cx="7696200" cy="3217862"/>
        </p:xfrm>
        <a:graphic>
          <a:graphicData uri="http://schemas.openxmlformats.org/presentationml/2006/ole">
            <p:oleObj spid="_x0000_s13314" name="Document" r:id="rId3" imgW="5925240" imgH="2478240" progId="Word.Document.8">
              <p:embed/>
            </p:oleObj>
          </a:graphicData>
        </a:graphic>
      </p:graphicFrame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 rot="-5400000">
            <a:off x="-815181" y="3024981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685800" y="533400"/>
            <a:ext cx="7772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3200" u="sng" dirty="0">
                <a:latin typeface="+mj-lt"/>
                <a:ea typeface="新細明體" charset="-120"/>
              </a:rPr>
              <a:t>Example</a:t>
            </a:r>
            <a:r>
              <a:rPr lang="en-US" altLang="zh-TW" sz="3200" dirty="0">
                <a:latin typeface="+mj-lt"/>
                <a:ea typeface="新細明體" charset="-120"/>
              </a:rPr>
              <a:t>: 4 poles (denominator is 4</a:t>
            </a:r>
            <a:r>
              <a:rPr lang="en-US" altLang="zh-TW" sz="3200" baseline="30000" dirty="0">
                <a:latin typeface="+mj-lt"/>
                <a:ea typeface="新細明體" charset="-120"/>
              </a:rPr>
              <a:t>th</a:t>
            </a:r>
            <a:r>
              <a:rPr lang="en-US" altLang="zh-TW" sz="3200" dirty="0">
                <a:latin typeface="+mj-lt"/>
                <a:ea typeface="新細明體" charset="-120"/>
              </a:rPr>
              <a:t> order polynomial</a:t>
            </a:r>
            <a:r>
              <a:rPr lang="en-US" altLang="zh-TW" sz="3200" dirty="0" smtClean="0">
                <a:latin typeface="+mj-lt"/>
                <a:ea typeface="新細明體" charset="-120"/>
              </a:rPr>
              <a:t>) &amp; 0 zero (numerator is a const)</a:t>
            </a:r>
            <a:endParaRPr lang="en-US" altLang="zh-TW" sz="3200" dirty="0">
              <a:latin typeface="+mj-lt"/>
              <a:ea typeface="新細明體" charset="-12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62000" y="1905000"/>
          <a:ext cx="7947025" cy="4064000"/>
        </p:xfrm>
        <a:graphic>
          <a:graphicData uri="http://schemas.openxmlformats.org/presentationml/2006/ole">
            <p:oleObj spid="_x0000_s3074" name="Equation" r:id="rId3" imgW="3974760" imgH="20318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Approximation of nth-Order Systems</a:t>
            </a:r>
            <a:endParaRPr lang="zh-TW" altLang="en-US" b="1" dirty="0"/>
          </a:p>
        </p:txBody>
      </p:sp>
      <p:graphicFrame>
        <p:nvGraphicFramePr>
          <p:cNvPr id="4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1676400" y="2286000"/>
          <a:ext cx="6228189" cy="3886200"/>
        </p:xfrm>
        <a:graphic>
          <a:graphicData uri="http://schemas.openxmlformats.org/presentationml/2006/ole">
            <p:oleObj spid="_x0000_s38914" name="Equation" r:id="rId3" imgW="3174840" imgH="1981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838200" y="76200"/>
            <a:ext cx="8305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TW" sz="3600">
                <a:solidFill>
                  <a:srgbClr val="009900"/>
                </a:solidFill>
                <a:latin typeface="Times New Roman" pitchFamily="18" charset="0"/>
                <a:ea typeface="新細明體" charset="-120"/>
              </a:rPr>
              <a:t>Approximation of Higher-Order Transfer Functions</a:t>
            </a:r>
          </a:p>
        </p:txBody>
      </p:sp>
      <p:graphicFrame>
        <p:nvGraphicFramePr>
          <p:cNvPr id="14338" name="Object 3"/>
          <p:cNvGraphicFramePr>
            <a:graphicFrameLocks noChangeAspect="1"/>
          </p:cNvGraphicFramePr>
          <p:nvPr/>
        </p:nvGraphicFramePr>
        <p:xfrm>
          <a:off x="2724150" y="4191000"/>
          <a:ext cx="3695700" cy="457200"/>
        </p:xfrm>
        <a:graphic>
          <a:graphicData uri="http://schemas.openxmlformats.org/presentationml/2006/ole">
            <p:oleObj spid="_x0000_s14338" name="Equation" r:id="rId3" imgW="3695400" imgH="457200" progId="Equation.DSMT4">
              <p:embed/>
            </p:oleObj>
          </a:graphicData>
        </a:graphic>
      </p:graphicFrame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838200" y="1447800"/>
            <a:ext cx="7848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TW" b="0" dirty="0">
                <a:latin typeface="Times New Roman" pitchFamily="18" charset="0"/>
                <a:ea typeface="新細明體" charset="-120"/>
              </a:rPr>
              <a:t>In this section, we present a general approach for approximating high-order transfer function models with lower-order models that have similar dynamic and steady-state </a:t>
            </a: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characteristics.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Previously </a:t>
            </a:r>
            <a:r>
              <a:rPr lang="en-US" altLang="zh-TW" b="0" dirty="0">
                <a:latin typeface="Times New Roman" pitchFamily="18" charset="0"/>
                <a:ea typeface="新細明體" charset="-120"/>
              </a:rPr>
              <a:t>we showed that the transfer function for a time delay can be expressed as a Taylor series expansion. For small values of </a:t>
            </a:r>
            <a:r>
              <a:rPr lang="en-US" altLang="zh-TW" b="0" i="1" dirty="0">
                <a:latin typeface="Times New Roman" pitchFamily="18" charset="0"/>
                <a:ea typeface="新細明體" charset="-120"/>
              </a:rPr>
              <a:t>s</a:t>
            </a:r>
            <a:r>
              <a:rPr lang="en-US" altLang="zh-TW" b="0" dirty="0">
                <a:latin typeface="Times New Roman" pitchFamily="18" charset="0"/>
                <a:ea typeface="新細明體" charset="-120"/>
              </a:rPr>
              <a:t>,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 rot="-5400000">
            <a:off x="-815181" y="3024981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6</a:t>
            </a:r>
          </a:p>
        </p:txBody>
      </p:sp>
      <p:sp>
        <p:nvSpPr>
          <p:cNvPr id="7" name="矩形 6"/>
          <p:cNvSpPr/>
          <p:nvPr/>
        </p:nvSpPr>
        <p:spPr>
          <a:xfrm>
            <a:off x="990600" y="4800601"/>
            <a:ext cx="777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 eaLnBrk="1" hangingPunct="1">
              <a:spcBef>
                <a:spcPct val="50000"/>
              </a:spcBef>
            </a:pP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An alternative first-order approximation is</a:t>
            </a:r>
            <a:endParaRPr lang="en-US" altLang="zh-TW" b="0" dirty="0">
              <a:latin typeface="Times New Roman" pitchFamily="18" charset="0"/>
              <a:ea typeface="新細明體" charset="-120"/>
            </a:endParaRP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2654300" y="5486400"/>
          <a:ext cx="4495800" cy="812800"/>
        </p:xfrm>
        <a:graphic>
          <a:graphicData uri="http://schemas.openxmlformats.org/presentationml/2006/ole">
            <p:oleObj spid="_x0000_s14339" name="Equation" r:id="rId4" imgW="4495680" imgH="8125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838200" y="166688"/>
            <a:ext cx="8153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TW" sz="4400" dirty="0" err="1">
                <a:solidFill>
                  <a:srgbClr val="C00000"/>
                </a:solidFill>
                <a:latin typeface="Times New Roman" pitchFamily="18" charset="0"/>
                <a:ea typeface="新細明體" charset="-120"/>
              </a:rPr>
              <a:t>Skogestad’s</a:t>
            </a:r>
            <a:r>
              <a:rPr lang="en-US" altLang="zh-TW" sz="4400" dirty="0">
                <a:solidFill>
                  <a:srgbClr val="C00000"/>
                </a:solidFill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sz="4400" dirty="0" smtClean="0">
                <a:solidFill>
                  <a:srgbClr val="C00000"/>
                </a:solidFill>
                <a:latin typeface="Times New Roman" pitchFamily="18" charset="0"/>
                <a:ea typeface="新細明體" charset="-120"/>
              </a:rPr>
              <a:t>“Half </a:t>
            </a:r>
            <a:r>
              <a:rPr lang="en-US" altLang="zh-TW" sz="4400" dirty="0">
                <a:solidFill>
                  <a:srgbClr val="C00000"/>
                </a:solidFill>
                <a:latin typeface="Times New Roman" pitchFamily="18" charset="0"/>
                <a:ea typeface="新細明體" charset="-120"/>
              </a:rPr>
              <a:t>R</a:t>
            </a:r>
            <a:r>
              <a:rPr lang="en-US" altLang="zh-TW" sz="4400" dirty="0" smtClean="0">
                <a:solidFill>
                  <a:srgbClr val="C00000"/>
                </a:solidFill>
                <a:latin typeface="Times New Roman" pitchFamily="18" charset="0"/>
                <a:ea typeface="新細明體" charset="-120"/>
              </a:rPr>
              <a:t>ule</a:t>
            </a:r>
            <a:r>
              <a:rPr lang="en-US" altLang="zh-TW" sz="4400" dirty="0">
                <a:solidFill>
                  <a:srgbClr val="C00000"/>
                </a:solidFill>
                <a:latin typeface="Times New Roman" pitchFamily="18" charset="0"/>
                <a:ea typeface="新細明體" charset="-120"/>
              </a:rPr>
              <a:t>”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838200" y="9144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TW" altLang="zh-TW" b="0">
              <a:latin typeface="Times New Roman" pitchFamily="18" charset="0"/>
              <a:ea typeface="新細明體" charset="-120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838200" y="1219200"/>
            <a:ext cx="83058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en-US" altLang="zh-TW" i="1" dirty="0" smtClean="0">
                <a:solidFill>
                  <a:srgbClr val="00B050"/>
                </a:solidFill>
                <a:latin typeface="Times New Roman" pitchFamily="18" charset="0"/>
                <a:ea typeface="新細明體" charset="-120"/>
              </a:rPr>
              <a:t>Largest </a:t>
            </a:r>
            <a:r>
              <a:rPr lang="en-US" altLang="zh-TW" i="1" dirty="0">
                <a:solidFill>
                  <a:srgbClr val="00B050"/>
                </a:solidFill>
                <a:latin typeface="Times New Roman" pitchFamily="18" charset="0"/>
                <a:ea typeface="新細明體" charset="-120"/>
              </a:rPr>
              <a:t>neglected time </a:t>
            </a:r>
            <a:r>
              <a:rPr lang="en-US" altLang="zh-TW" i="1" dirty="0" smtClean="0">
                <a:solidFill>
                  <a:srgbClr val="00B050"/>
                </a:solidFill>
                <a:latin typeface="Times New Roman" pitchFamily="18" charset="0"/>
                <a:ea typeface="新細明體" charset="-120"/>
              </a:rPr>
              <a:t>constant</a:t>
            </a:r>
            <a:endParaRPr lang="en-US" altLang="zh-TW" b="0" dirty="0" smtClean="0">
              <a:latin typeface="Times New Roman" pitchFamily="18" charset="0"/>
              <a:ea typeface="新細明體" charset="-120"/>
            </a:endParaRPr>
          </a:p>
          <a:p>
            <a:pPr marL="914400" lvl="1" indent="-4572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One half of its value is added to the existing time delay (if any) .</a:t>
            </a:r>
          </a:p>
          <a:p>
            <a:pPr marL="914400" lvl="1" indent="-4572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The other half is added to the smallest retained time constant. </a:t>
            </a: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en-US" altLang="zh-TW" i="1" dirty="0" smtClean="0">
                <a:solidFill>
                  <a:srgbClr val="00B050"/>
                </a:solidFill>
                <a:latin typeface="Times New Roman" pitchFamily="18" charset="0"/>
                <a:ea typeface="新細明體" charset="-120"/>
              </a:rPr>
              <a:t>Time constants that are smaller than those in item 1</a:t>
            </a: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.</a:t>
            </a:r>
          </a:p>
          <a:p>
            <a:pPr marL="914400" lvl="1" indent="-4572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Use (B)</a:t>
            </a: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en-US" altLang="zh-TW" i="1" dirty="0" smtClean="0">
                <a:solidFill>
                  <a:srgbClr val="00B050"/>
                </a:solidFill>
                <a:latin typeface="Times New Roman" pitchFamily="18" charset="0"/>
                <a:ea typeface="新細明體" charset="-120"/>
              </a:rPr>
              <a:t>RHP zeros</a:t>
            </a: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.</a:t>
            </a:r>
          </a:p>
          <a:p>
            <a:pPr marL="914400" lvl="1" indent="-4572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Use (A)</a:t>
            </a:r>
          </a:p>
          <a:p>
            <a:pPr marL="231775" indent="-231775" eaLnBrk="1" hangingPunct="1">
              <a:spcBef>
                <a:spcPct val="50000"/>
              </a:spcBef>
            </a:pPr>
            <a:endParaRPr lang="en-US" altLang="zh-TW" b="0" dirty="0" smtClean="0">
              <a:latin typeface="Times New Roman" pitchFamily="18" charset="0"/>
              <a:ea typeface="新細明體" charset="-12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 rot="-5400000">
            <a:off x="-815181" y="3024981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838200" y="762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TW" sz="2800" i="1">
                <a:solidFill>
                  <a:srgbClr val="A50021"/>
                </a:solidFill>
                <a:latin typeface="Times New Roman" pitchFamily="18" charset="0"/>
                <a:ea typeface="新細明體" charset="-120"/>
              </a:rPr>
              <a:t>Example 6.4</a:t>
            </a: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838200" y="7620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TW" b="0">
                <a:latin typeface="Times New Roman" pitchFamily="18" charset="0"/>
                <a:ea typeface="新細明體" charset="-120"/>
              </a:rPr>
              <a:t>Consider a transfer function:</a:t>
            </a: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2971800" y="1524000"/>
          <a:ext cx="3937000" cy="889000"/>
        </p:xfrm>
        <a:graphic>
          <a:graphicData uri="http://schemas.openxmlformats.org/presentationml/2006/ole">
            <p:oleObj spid="_x0000_s16386" name="Equation" r:id="rId3" imgW="3936960" imgH="888840" progId="Equation.DSMT4">
              <p:embed/>
            </p:oleObj>
          </a:graphicData>
        </a:graphic>
      </p:graphicFrame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838200" y="2514600"/>
            <a:ext cx="800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TW" b="0">
                <a:latin typeface="Times New Roman" pitchFamily="18" charset="0"/>
                <a:ea typeface="新細明體" charset="-120"/>
              </a:rPr>
              <a:t>Derive an approximate </a:t>
            </a:r>
            <a:r>
              <a:rPr lang="en-US" altLang="zh-TW" b="0" smtClean="0">
                <a:latin typeface="Times New Roman" pitchFamily="18" charset="0"/>
                <a:ea typeface="新細明體" charset="-120"/>
              </a:rPr>
              <a:t>first-order-plus-time-delay (FOPDT) </a:t>
            </a:r>
            <a:r>
              <a:rPr lang="en-US" altLang="zh-TW" b="0">
                <a:latin typeface="Times New Roman" pitchFamily="18" charset="0"/>
                <a:ea typeface="新細明體" charset="-120"/>
              </a:rPr>
              <a:t>model,</a:t>
            </a:r>
          </a:p>
        </p:txBody>
      </p:sp>
      <p:graphicFrame>
        <p:nvGraphicFramePr>
          <p:cNvPr id="16387" name="Object 6"/>
          <p:cNvGraphicFramePr>
            <a:graphicFrameLocks noChangeAspect="1"/>
          </p:cNvGraphicFramePr>
          <p:nvPr/>
        </p:nvGraphicFramePr>
        <p:xfrm>
          <a:off x="4191000" y="3200400"/>
          <a:ext cx="1739900" cy="812800"/>
        </p:xfrm>
        <a:graphic>
          <a:graphicData uri="http://schemas.openxmlformats.org/presentationml/2006/ole">
            <p:oleObj spid="_x0000_s16387" name="Equation" r:id="rId4" imgW="1739880" imgH="812520" progId="Equation.DSMT4">
              <p:embed/>
            </p:oleObj>
          </a:graphicData>
        </a:graphic>
      </p:graphicFrame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838200" y="4114800"/>
            <a:ext cx="7848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altLang="zh-TW" b="0" dirty="0">
                <a:latin typeface="Times New Roman" pitchFamily="18" charset="0"/>
                <a:ea typeface="新細明體" charset="-120"/>
              </a:rPr>
              <a:t>using two methods: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lphaLcParenBoth"/>
            </a:pPr>
            <a:r>
              <a:rPr lang="en-US" altLang="zh-TW" b="0" dirty="0">
                <a:latin typeface="Times New Roman" pitchFamily="18" charset="0"/>
                <a:ea typeface="新細明體" charset="-120"/>
              </a:rPr>
              <a:t>  The Taylor series expansions </a:t>
            </a: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(A) </a:t>
            </a:r>
            <a:r>
              <a:rPr lang="en-US" altLang="zh-TW" b="0" dirty="0">
                <a:latin typeface="Times New Roman" pitchFamily="18" charset="0"/>
                <a:ea typeface="新細明體" charset="-120"/>
              </a:rPr>
              <a:t>and </a:t>
            </a: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(B).</a:t>
            </a:r>
            <a:endParaRPr lang="en-US" altLang="zh-TW" b="0" dirty="0">
              <a:latin typeface="Times New Roman" pitchFamily="18" charset="0"/>
              <a:ea typeface="新細明體" charset="-12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AutoNum type="alphaLcParenBoth"/>
            </a:pPr>
            <a:r>
              <a:rPr lang="en-US" altLang="zh-TW" b="0" dirty="0">
                <a:latin typeface="Times New Roman" pitchFamily="18" charset="0"/>
                <a:ea typeface="新細明體" charset="-120"/>
              </a:rPr>
              <a:t>  </a:t>
            </a:r>
            <a:r>
              <a:rPr lang="en-US" altLang="zh-TW" b="0" dirty="0" err="1">
                <a:latin typeface="Times New Roman" pitchFamily="18" charset="0"/>
                <a:ea typeface="新細明體" charset="-120"/>
              </a:rPr>
              <a:t>Skogestad’s</a:t>
            </a:r>
            <a:r>
              <a:rPr lang="en-US" altLang="zh-TW" b="0" dirty="0">
                <a:latin typeface="Times New Roman" pitchFamily="18" charset="0"/>
                <a:ea typeface="新細明體" charset="-120"/>
              </a:rPr>
              <a:t> half rule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 rot="-5400000">
            <a:off x="-815181" y="3024981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6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838200" y="5867400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b="0">
                <a:latin typeface="Times New Roman" pitchFamily="18" charset="0"/>
                <a:ea typeface="新細明體" charset="-120"/>
              </a:rPr>
              <a:t>Compare the normalized responses of </a:t>
            </a:r>
            <a:r>
              <a:rPr lang="en-US" altLang="zh-TW" b="0" i="1">
                <a:latin typeface="Times New Roman" pitchFamily="18" charset="0"/>
                <a:ea typeface="新細明體" charset="-120"/>
              </a:rPr>
              <a:t>G</a:t>
            </a:r>
            <a:r>
              <a:rPr lang="en-US" altLang="zh-TW" b="0">
                <a:latin typeface="Times New Roman" pitchFamily="18" charset="0"/>
                <a:ea typeface="新細明體" charset="-120"/>
              </a:rPr>
              <a:t>(</a:t>
            </a:r>
            <a:r>
              <a:rPr lang="en-US" altLang="zh-TW" b="0" i="1">
                <a:latin typeface="Times New Roman" pitchFamily="18" charset="0"/>
                <a:ea typeface="新細明體" charset="-120"/>
              </a:rPr>
              <a:t>s</a:t>
            </a:r>
            <a:r>
              <a:rPr lang="en-US" altLang="zh-TW" b="0">
                <a:latin typeface="Times New Roman" pitchFamily="18" charset="0"/>
                <a:ea typeface="新細明體" charset="-120"/>
              </a:rPr>
              <a:t>) and the approximate models for a unit step input.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 Box 2"/>
          <p:cNvSpPr txBox="1">
            <a:spLocks noChangeArrowheads="1"/>
          </p:cNvSpPr>
          <p:nvPr/>
        </p:nvSpPr>
        <p:spPr bwMode="auto">
          <a:xfrm>
            <a:off x="838200" y="76200"/>
            <a:ext cx="8153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altLang="zh-TW" dirty="0">
                <a:latin typeface="Times New Roman" pitchFamily="18" charset="0"/>
                <a:ea typeface="新細明體" charset="-120"/>
              </a:rPr>
              <a:t>Solution</a:t>
            </a:r>
          </a:p>
          <a:p>
            <a:pPr marL="342900" indent="-342900" eaLnBrk="1" hangingPunct="1">
              <a:spcBef>
                <a:spcPct val="50000"/>
              </a:spcBef>
            </a:pPr>
            <a:endParaRPr lang="en-US" altLang="zh-TW" sz="1600" dirty="0">
              <a:latin typeface="Times New Roman" pitchFamily="18" charset="0"/>
              <a:ea typeface="新細明體" charset="-120"/>
            </a:endParaRPr>
          </a:p>
          <a:p>
            <a:pPr marL="342900" indent="-342900" eaLnBrk="1" hangingPunct="1">
              <a:buFontTx/>
              <a:buAutoNum type="alphaLcParenBoth"/>
            </a:pPr>
            <a:r>
              <a:rPr lang="en-US" altLang="zh-TW" b="0" dirty="0">
                <a:latin typeface="Times New Roman" pitchFamily="18" charset="0"/>
                <a:ea typeface="新細明體" charset="-120"/>
              </a:rPr>
              <a:t>  The dominant time constant (5) is retained. Applying</a:t>
            </a:r>
          </a:p>
          <a:p>
            <a:pPr marL="342900" indent="-342900" eaLnBrk="1" hangingPunct="1"/>
            <a:r>
              <a:rPr lang="en-US" altLang="zh-TW" b="0" dirty="0">
                <a:latin typeface="Times New Roman" pitchFamily="18" charset="0"/>
                <a:ea typeface="新細明體" charset="-120"/>
              </a:rPr>
              <a:t>       the approximations in </a:t>
            </a: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(A) </a:t>
            </a:r>
            <a:r>
              <a:rPr lang="en-US" altLang="zh-TW" b="0" dirty="0">
                <a:latin typeface="Times New Roman" pitchFamily="18" charset="0"/>
                <a:ea typeface="新細明體" charset="-120"/>
              </a:rPr>
              <a:t>and </a:t>
            </a: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(B) </a:t>
            </a:r>
            <a:r>
              <a:rPr lang="en-US" altLang="zh-TW" b="0" dirty="0">
                <a:latin typeface="Times New Roman" pitchFamily="18" charset="0"/>
                <a:ea typeface="新細明體" charset="-120"/>
              </a:rPr>
              <a:t>gives:</a:t>
            </a:r>
          </a:p>
        </p:txBody>
      </p:sp>
      <p:graphicFrame>
        <p:nvGraphicFramePr>
          <p:cNvPr id="17410" name="Object 3"/>
          <p:cNvGraphicFramePr>
            <a:graphicFrameLocks noChangeAspect="1"/>
          </p:cNvGraphicFramePr>
          <p:nvPr/>
        </p:nvGraphicFramePr>
        <p:xfrm>
          <a:off x="3657600" y="1752600"/>
          <a:ext cx="2019300" cy="381000"/>
        </p:xfrm>
        <a:graphic>
          <a:graphicData uri="http://schemas.openxmlformats.org/presentationml/2006/ole">
            <p:oleObj spid="_x0000_s17410" name="Equation" r:id="rId3" imgW="2019240" imgH="380880" progId="Equation.DSMT4">
              <p:embed/>
            </p:oleObj>
          </a:graphicData>
        </a:graphic>
      </p:graphicFrame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838200" y="24384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TW" b="0">
                <a:latin typeface="Times New Roman" pitchFamily="18" charset="0"/>
                <a:ea typeface="新細明體" charset="-120"/>
              </a:rPr>
              <a:t>and</a:t>
            </a:r>
          </a:p>
        </p:txBody>
      </p:sp>
      <p:graphicFrame>
        <p:nvGraphicFramePr>
          <p:cNvPr id="17411" name="Object 5"/>
          <p:cNvGraphicFramePr>
            <a:graphicFrameLocks noChangeAspect="1"/>
          </p:cNvGraphicFramePr>
          <p:nvPr/>
        </p:nvGraphicFramePr>
        <p:xfrm>
          <a:off x="2971800" y="2971800"/>
          <a:ext cx="4140200" cy="736600"/>
        </p:xfrm>
        <a:graphic>
          <a:graphicData uri="http://schemas.openxmlformats.org/presentationml/2006/ole">
            <p:oleObj spid="_x0000_s17411" name="Equation" r:id="rId4" imgW="4140000" imgH="736560" progId="Equation.DSMT4">
              <p:embed/>
            </p:oleObj>
          </a:graphicData>
        </a:graphic>
      </p:graphicFrame>
      <p:sp>
        <p:nvSpPr>
          <p:cNvPr id="17416" name="Text Box 6"/>
          <p:cNvSpPr txBox="1">
            <a:spLocks noChangeArrowheads="1"/>
          </p:cNvSpPr>
          <p:nvPr/>
        </p:nvSpPr>
        <p:spPr bwMode="auto">
          <a:xfrm>
            <a:off x="838200" y="3978275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TW" b="0" dirty="0">
                <a:latin typeface="Times New Roman" pitchFamily="18" charset="0"/>
                <a:ea typeface="新細明體" charset="-120"/>
              </a:rPr>
              <a:t>Substitution into </a:t>
            </a: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G(s) </a:t>
            </a:r>
            <a:r>
              <a:rPr lang="en-US" altLang="zh-TW" b="0" dirty="0">
                <a:latin typeface="Times New Roman" pitchFamily="18" charset="0"/>
                <a:ea typeface="新細明體" charset="-120"/>
              </a:rPr>
              <a:t>gives the Taylor series approximation, </a:t>
            </a:r>
          </a:p>
        </p:txBody>
      </p:sp>
      <p:graphicFrame>
        <p:nvGraphicFramePr>
          <p:cNvPr id="17413" name="Object 8"/>
          <p:cNvGraphicFramePr>
            <a:graphicFrameLocks noChangeAspect="1"/>
          </p:cNvGraphicFramePr>
          <p:nvPr/>
        </p:nvGraphicFramePr>
        <p:xfrm>
          <a:off x="2514600" y="4953000"/>
          <a:ext cx="4597400" cy="812800"/>
        </p:xfrm>
        <a:graphic>
          <a:graphicData uri="http://schemas.openxmlformats.org/presentationml/2006/ole">
            <p:oleObj spid="_x0000_s17413" name="Equation" r:id="rId5" imgW="4597200" imgH="812520" progId="Equation.DSMT4">
              <p:embed/>
            </p:oleObj>
          </a:graphicData>
        </a:graphic>
      </p:graphicFrame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 rot="-5400000">
            <a:off x="-815181" y="3024981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838200" y="76200"/>
            <a:ext cx="8229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63550" indent="-463550" eaLnBrk="1" hangingPunct="1"/>
            <a:r>
              <a:rPr lang="en-US" altLang="zh-TW" b="0" dirty="0">
                <a:latin typeface="Times New Roman" pitchFamily="18" charset="0"/>
                <a:ea typeface="新細明體" charset="-120"/>
              </a:rPr>
              <a:t>(b) To use </a:t>
            </a:r>
            <a:r>
              <a:rPr lang="en-US" altLang="zh-TW" b="0" dirty="0" err="1">
                <a:latin typeface="Times New Roman" pitchFamily="18" charset="0"/>
                <a:ea typeface="新細明體" charset="-120"/>
              </a:rPr>
              <a:t>Skogestad’s</a:t>
            </a:r>
            <a:r>
              <a:rPr lang="en-US" altLang="zh-TW" b="0" dirty="0">
                <a:latin typeface="Times New Roman" pitchFamily="18" charset="0"/>
                <a:ea typeface="新細明體" charset="-120"/>
              </a:rPr>
              <a:t> method, we note that the largest neglected time constant in </a:t>
            </a: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G(s) </a:t>
            </a:r>
            <a:r>
              <a:rPr lang="en-US" altLang="zh-TW" b="0" dirty="0">
                <a:latin typeface="Times New Roman" pitchFamily="18" charset="0"/>
                <a:ea typeface="新細明體" charset="-120"/>
              </a:rPr>
              <a:t>has a value of three.  </a:t>
            </a:r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4724400" y="4114800"/>
          <a:ext cx="2755900" cy="279400"/>
        </p:xfrm>
        <a:graphic>
          <a:graphicData uri="http://schemas.openxmlformats.org/presentationml/2006/ole">
            <p:oleObj spid="_x0000_s18434" name="Equation" r:id="rId3" imgW="2755800" imgH="279360" progId="Equation.DSMT4">
              <p:embed/>
            </p:oleObj>
          </a:graphicData>
        </a:graphic>
      </p:graphicFrame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 rot="-5400000">
            <a:off x="-815181" y="3024981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6</a:t>
            </a:r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914400" y="1066800"/>
            <a:ext cx="8229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 eaLnBrk="1" hangingPunct="1">
              <a:buFontTx/>
              <a:buChar char="•"/>
            </a:pPr>
            <a:r>
              <a:rPr lang="en-US" altLang="zh-TW" b="0" dirty="0">
                <a:latin typeface="Times New Roman" pitchFamily="18" charset="0"/>
                <a:ea typeface="新細明體" charset="-120"/>
              </a:rPr>
              <a:t>According </a:t>
            </a: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to </a:t>
            </a:r>
            <a:r>
              <a:rPr lang="en-US" altLang="zh-TW" b="0" dirty="0">
                <a:latin typeface="Times New Roman" pitchFamily="18" charset="0"/>
                <a:ea typeface="新細明體" charset="-120"/>
              </a:rPr>
              <a:t>“half rule</a:t>
            </a: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” (Rule 1), </a:t>
            </a:r>
            <a:r>
              <a:rPr lang="en-US" altLang="zh-TW" b="0" dirty="0">
                <a:latin typeface="Times New Roman" pitchFamily="18" charset="0"/>
                <a:ea typeface="新細明體" charset="-120"/>
              </a:rPr>
              <a:t>half of this value is added to the next largest time constant to generate a new time constant</a:t>
            </a:r>
          </a:p>
          <a:p>
            <a:pPr marL="231775" indent="-231775" eaLnBrk="1" hangingPunct="1"/>
            <a:r>
              <a:rPr lang="en-US" altLang="zh-TW" b="0" dirty="0">
                <a:latin typeface="Times New Roman" pitchFamily="18" charset="0"/>
                <a:ea typeface="新細明體" charset="-120"/>
              </a:rPr>
              <a:t>		       </a:t>
            </a:r>
          </a:p>
          <a:p>
            <a:pPr marL="231775" indent="-231775" eaLnBrk="1" hangingPunct="1">
              <a:buFontTx/>
              <a:buChar char="•"/>
            </a:pP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Rule 1: The </a:t>
            </a:r>
            <a:r>
              <a:rPr lang="en-US" altLang="zh-TW" b="0" dirty="0">
                <a:latin typeface="Times New Roman" pitchFamily="18" charset="0"/>
                <a:ea typeface="新細明體" charset="-120"/>
              </a:rPr>
              <a:t>other half provides a new time delay of 0.5(3) = 1.5. </a:t>
            </a:r>
          </a:p>
          <a:p>
            <a:pPr marL="231775" indent="-231775" eaLnBrk="1" hangingPunct="1">
              <a:buFontTx/>
              <a:buChar char="•"/>
            </a:pPr>
            <a:r>
              <a:rPr lang="en-US" altLang="zh-TW" b="0" dirty="0">
                <a:latin typeface="Times New Roman" pitchFamily="18" charset="0"/>
                <a:ea typeface="新細明體" charset="-120"/>
              </a:rPr>
              <a:t>The approximation of the RHP zero </a:t>
            </a: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in Rule 3 </a:t>
            </a:r>
            <a:r>
              <a:rPr lang="en-US" altLang="zh-TW" b="0" dirty="0">
                <a:latin typeface="Times New Roman" pitchFamily="18" charset="0"/>
                <a:ea typeface="新細明體" charset="-120"/>
              </a:rPr>
              <a:t>provides an additional time delay of 0.1. </a:t>
            </a:r>
          </a:p>
          <a:p>
            <a:pPr marL="231775" indent="-231775" eaLnBrk="1" hangingPunct="1">
              <a:buFontTx/>
              <a:buChar char="•"/>
            </a:pPr>
            <a:r>
              <a:rPr lang="en-US" altLang="zh-TW" b="0" dirty="0">
                <a:latin typeface="Times New Roman" pitchFamily="18" charset="0"/>
                <a:ea typeface="新細明體" charset="-120"/>
              </a:rPr>
              <a:t>Approximating the smallest time constant of 0.5 in </a:t>
            </a: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G(s) </a:t>
            </a:r>
            <a:r>
              <a:rPr lang="en-US" altLang="zh-TW" b="0" dirty="0">
                <a:latin typeface="Times New Roman" pitchFamily="18" charset="0"/>
                <a:ea typeface="新細明體" charset="-120"/>
              </a:rPr>
              <a:t>by </a:t>
            </a: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Rule 2 </a:t>
            </a:r>
            <a:r>
              <a:rPr lang="en-US" altLang="zh-TW" b="0" dirty="0">
                <a:latin typeface="Times New Roman" pitchFamily="18" charset="0"/>
                <a:ea typeface="新細明體" charset="-120"/>
              </a:rPr>
              <a:t>produces an additional time delay of 0.5. </a:t>
            </a:r>
          </a:p>
          <a:p>
            <a:pPr marL="231775" indent="-231775" eaLnBrk="1" hangingPunct="1">
              <a:buFontTx/>
              <a:buChar char="•"/>
            </a:pPr>
            <a:r>
              <a:rPr lang="en-US" altLang="zh-TW" b="0" dirty="0">
                <a:latin typeface="Times New Roman" pitchFamily="18" charset="0"/>
                <a:ea typeface="新細明體" charset="-120"/>
              </a:rPr>
              <a:t>Thus the total time </a:t>
            </a: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delay </a:t>
            </a:r>
            <a:r>
              <a:rPr lang="en-US" altLang="zh-TW" b="0" dirty="0">
                <a:latin typeface="Times New Roman" pitchFamily="18" charset="0"/>
                <a:ea typeface="新細明體" charset="-120"/>
              </a:rPr>
              <a:t>is, </a:t>
            </a:r>
            <a:endParaRPr lang="en-US" altLang="zh-TW" b="0" dirty="0" smtClean="0">
              <a:latin typeface="Times New Roman" pitchFamily="18" charset="0"/>
              <a:ea typeface="新細明體" charset="-120"/>
            </a:endParaRPr>
          </a:p>
          <a:p>
            <a:pPr marL="231775" indent="-231775" eaLnBrk="1" hangingPunct="1">
              <a:buFontTx/>
              <a:buChar char="•"/>
            </a:pPr>
            <a:r>
              <a:rPr lang="en-US" altLang="zh-TW" b="0" dirty="0" smtClean="0">
                <a:latin typeface="Times New Roman" pitchFamily="18" charset="0"/>
                <a:ea typeface="新細明體" charset="-120"/>
              </a:rPr>
              <a:t>Therefore</a:t>
            </a:r>
          </a:p>
        </p:txBody>
      </p:sp>
      <p:graphicFrame>
        <p:nvGraphicFramePr>
          <p:cNvPr id="18435" name="Object 7"/>
          <p:cNvGraphicFramePr>
            <a:graphicFrameLocks noChangeAspect="1"/>
          </p:cNvGraphicFramePr>
          <p:nvPr/>
        </p:nvGraphicFramePr>
        <p:xfrm>
          <a:off x="1219200" y="1943100"/>
          <a:ext cx="2349500" cy="342900"/>
        </p:xfrm>
        <a:graphic>
          <a:graphicData uri="http://schemas.openxmlformats.org/presentationml/2006/ole">
            <p:oleObj spid="_x0000_s18435" name="Equation" r:id="rId4" imgW="2349360" imgH="342720" progId="Equation.DSMT4">
              <p:embed/>
            </p:oleObj>
          </a:graphicData>
        </a:graphic>
      </p:graphicFrame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3048000" y="4953000"/>
          <a:ext cx="3036094" cy="1143000"/>
        </p:xfrm>
        <a:graphic>
          <a:graphicData uri="http://schemas.openxmlformats.org/presentationml/2006/ole">
            <p:oleObj spid="_x0000_s18436" name="Equation" r:id="rId5" imgW="2158920" imgH="8125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533400"/>
            <a:ext cx="830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zh-TW" b="0" dirty="0">
              <a:latin typeface="Times New Roman" pitchFamily="18" charset="0"/>
              <a:ea typeface="新細明體" charset="-12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 rot="-5400000">
            <a:off x="-815181" y="3024981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6</a:t>
            </a:r>
          </a:p>
        </p:txBody>
      </p:sp>
      <p:pic>
        <p:nvPicPr>
          <p:cNvPr id="19463" name="Picture 7" descr="Fig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1066800" y="685800"/>
            <a:ext cx="8077200" cy="595009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Example</a:t>
            </a:r>
            <a:endParaRPr lang="zh-TW" altLang="en-US" b="1" dirty="0"/>
          </a:p>
        </p:txBody>
      </p:sp>
      <p:graphicFrame>
        <p:nvGraphicFramePr>
          <p:cNvPr id="5" name="內容版面配置區 4"/>
          <p:cNvGraphicFramePr>
            <a:graphicFrameLocks noChangeAspect="1"/>
          </p:cNvGraphicFramePr>
          <p:nvPr>
            <p:ph idx="1"/>
          </p:nvPr>
        </p:nvGraphicFramePr>
        <p:xfrm>
          <a:off x="1130290" y="1803283"/>
          <a:ext cx="7175510" cy="4292717"/>
        </p:xfrm>
        <a:graphic>
          <a:graphicData uri="http://schemas.openxmlformats.org/presentationml/2006/ole">
            <p:oleObj spid="_x0000_s39938" name="Equation" r:id="rId3" imgW="2717640" imgH="1625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Part (a)</a:t>
            </a:r>
            <a:endParaRPr lang="zh-TW" altLang="en-US" b="1" dirty="0"/>
          </a:p>
        </p:txBody>
      </p:sp>
      <p:graphicFrame>
        <p:nvGraphicFramePr>
          <p:cNvPr id="6" name="內容版面配置區 5"/>
          <p:cNvGraphicFramePr>
            <a:graphicFrameLocks noChangeAspect="1"/>
          </p:cNvGraphicFramePr>
          <p:nvPr>
            <p:ph idx="1"/>
          </p:nvPr>
        </p:nvGraphicFramePr>
        <p:xfrm>
          <a:off x="1524000" y="2039938"/>
          <a:ext cx="6096000" cy="3995737"/>
        </p:xfrm>
        <a:graphic>
          <a:graphicData uri="http://schemas.openxmlformats.org/presentationml/2006/ole">
            <p:oleObj spid="_x0000_s40962" name="Equation" r:id="rId3" imgW="1879560" imgH="1231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Part (b)</a:t>
            </a:r>
            <a:endParaRPr lang="zh-TW" altLang="en-US" b="1" dirty="0"/>
          </a:p>
        </p:txBody>
      </p:sp>
      <p:graphicFrame>
        <p:nvGraphicFramePr>
          <p:cNvPr id="4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2335213" y="2006600"/>
          <a:ext cx="4470400" cy="4064000"/>
        </p:xfrm>
        <a:graphic>
          <a:graphicData uri="http://schemas.openxmlformats.org/presentationml/2006/ole">
            <p:oleObj spid="_x0000_s41986" name="Equation" r:id="rId3" imgW="1676160" imgH="1523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fig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0" y="1447800"/>
            <a:ext cx="8382000" cy="4422775"/>
          </a:xfr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 rot="-5400000">
            <a:off x="-815181" y="3024981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smtClean="0">
                <a:ea typeface="新細明體" charset="-120"/>
              </a:rPr>
              <a:t>Effects of Poles on System Response</a:t>
            </a:r>
            <a:endParaRPr lang="zh-TW" altLang="en-US" b="1" smtClean="0">
              <a:ea typeface="新細明體" charset="-120"/>
            </a:endParaRPr>
          </a:p>
        </p:txBody>
      </p:sp>
      <p:graphicFrame>
        <p:nvGraphicFramePr>
          <p:cNvPr id="4098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866775" y="2362200"/>
          <a:ext cx="7583488" cy="3276600"/>
        </p:xfrm>
        <a:graphic>
          <a:graphicData uri="http://schemas.openxmlformats.org/presentationml/2006/ole">
            <p:oleObj spid="_x0000_s4098" name="Equation" r:id="rId3" imgW="2705040" imgH="1168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ea typeface="新細明體" charset="-120"/>
              </a:rPr>
              <a:t> Example of Integrating Element</a:t>
            </a:r>
            <a:endParaRPr lang="zh-TW" altLang="en-US" b="1" dirty="0" smtClean="0">
              <a:ea typeface="新細明體" charset="-120"/>
            </a:endParaRPr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>
            <p:ph idx="1"/>
          </p:nvPr>
        </p:nvGraphicFramePr>
        <p:xfrm>
          <a:off x="1066800" y="1905000"/>
          <a:ext cx="3886200" cy="2149475"/>
        </p:xfrm>
        <a:graphic>
          <a:graphicData uri="http://schemas.openxmlformats.org/presentationml/2006/ole">
            <p:oleObj spid="_x0000_s49154" name="Document" r:id="rId3" imgW="2596680" imgH="1437120" progId="Word.Document.8">
              <p:embed/>
            </p:oleObj>
          </a:graphicData>
        </a:graphic>
      </p:graphicFrame>
      <p:graphicFrame>
        <p:nvGraphicFramePr>
          <p:cNvPr id="18435" name="Object 6"/>
          <p:cNvGraphicFramePr>
            <a:graphicFrameLocks noChangeAspect="1"/>
          </p:cNvGraphicFramePr>
          <p:nvPr/>
        </p:nvGraphicFramePr>
        <p:xfrm>
          <a:off x="5600700" y="2667000"/>
          <a:ext cx="2722563" cy="1219200"/>
        </p:xfrm>
        <a:graphic>
          <a:graphicData uri="http://schemas.openxmlformats.org/presentationml/2006/ole">
            <p:oleObj spid="_x0000_s49155" name="Equation" r:id="rId4" imgW="876240" imgH="393480" progId="Equation.3">
              <p:embed/>
            </p:oleObj>
          </a:graphicData>
        </a:graphic>
      </p:graphicFrame>
      <p:graphicFrame>
        <p:nvGraphicFramePr>
          <p:cNvPr id="18436" name="Object 9"/>
          <p:cNvGraphicFramePr>
            <a:graphicFrameLocks noChangeAspect="1"/>
          </p:cNvGraphicFramePr>
          <p:nvPr/>
        </p:nvGraphicFramePr>
        <p:xfrm>
          <a:off x="1246188" y="4114800"/>
          <a:ext cx="3824287" cy="2317750"/>
        </p:xfrm>
        <a:graphic>
          <a:graphicData uri="http://schemas.openxmlformats.org/presentationml/2006/ole">
            <p:oleObj spid="_x0000_s49156" name="Equation" r:id="rId5" imgW="1485720" imgH="901440" progId="Equation.DSMT4">
              <p:embed/>
            </p:oleObj>
          </a:graphicData>
        </a:graphic>
      </p:graphicFrame>
      <p:sp>
        <p:nvSpPr>
          <p:cNvPr id="7" name="矩形 6"/>
          <p:cNvSpPr/>
          <p:nvPr/>
        </p:nvSpPr>
        <p:spPr>
          <a:xfrm>
            <a:off x="4419600" y="5486400"/>
            <a:ext cx="43434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dirty="0">
                <a:solidFill>
                  <a:srgbClr val="FF0000"/>
                </a:solidFill>
                <a:latin typeface="+mj-lt"/>
                <a:ea typeface="新細明體" charset="-120"/>
              </a:rPr>
              <a:t>pure integrator (ramp) for step change in </a:t>
            </a:r>
            <a:r>
              <a:rPr lang="en-US" altLang="zh-TW" dirty="0" err="1">
                <a:solidFill>
                  <a:srgbClr val="FF0000"/>
                </a:solidFill>
                <a:latin typeface="+mj-lt"/>
                <a:ea typeface="新細明體" charset="-120"/>
              </a:rPr>
              <a:t>q</a:t>
            </a:r>
            <a:r>
              <a:rPr lang="en-US" altLang="zh-TW" baseline="-25000" dirty="0" err="1">
                <a:solidFill>
                  <a:srgbClr val="FF0000"/>
                </a:solidFill>
                <a:latin typeface="+mj-lt"/>
                <a:ea typeface="新細明體" charset="-120"/>
              </a:rPr>
              <a:t>i</a:t>
            </a:r>
            <a:endParaRPr lang="en-US" altLang="zh-TW" dirty="0">
              <a:solidFill>
                <a:srgbClr val="FF0000"/>
              </a:solidFill>
              <a:latin typeface="+mj-lt"/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smtClean="0">
                <a:ea typeface="新細明體" charset="-120"/>
              </a:rPr>
              <a:t>Cause of Zeros – Input Dynamics</a:t>
            </a:r>
            <a:endParaRPr lang="zh-TW" altLang="en-US" b="1" smtClean="0">
              <a:ea typeface="新細明體" charset="-120"/>
            </a:endParaRPr>
          </a:p>
        </p:txBody>
      </p:sp>
      <p:graphicFrame>
        <p:nvGraphicFramePr>
          <p:cNvPr id="5122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1752600" y="2286000"/>
          <a:ext cx="6015038" cy="3983038"/>
        </p:xfrm>
        <a:graphic>
          <a:graphicData uri="http://schemas.openxmlformats.org/presentationml/2006/ole">
            <p:oleObj spid="_x0000_s5122" name="Equation" r:id="rId3" imgW="2895480" imgH="1917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smtClean="0">
                <a:ea typeface="新細明體" charset="-120"/>
              </a:rPr>
              <a:t>Some Facts about Zeros</a:t>
            </a:r>
            <a:endParaRPr lang="zh-TW" altLang="en-US" b="1" smtClean="0">
              <a:ea typeface="新細明體" charset="-120"/>
            </a:endParaRPr>
          </a:p>
        </p:txBody>
      </p:sp>
      <p:sp>
        <p:nvSpPr>
          <p:cNvPr id="2253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>
                <a:ea typeface="新細明體" charset="-120"/>
              </a:rPr>
              <a:t>Zeros do not affects the number and locations of the poles, unless there is an exact cancellation of a pole by a zero.</a:t>
            </a:r>
          </a:p>
          <a:p>
            <a:r>
              <a:rPr lang="en-US" altLang="zh-TW" smtClean="0">
                <a:ea typeface="新細明體" charset="-120"/>
              </a:rPr>
              <a:t>The zeros exert a profound effect on the coefficients of the response modes.</a:t>
            </a:r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標題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524000"/>
          </a:xfrm>
        </p:spPr>
        <p:txBody>
          <a:bodyPr/>
          <a:lstStyle/>
          <a:p>
            <a:r>
              <a:rPr lang="en-US" altLang="zh-TW" sz="3600" b="1" dirty="0" smtClean="0">
                <a:ea typeface="新細明體" charset="-120"/>
              </a:rPr>
              <a:t>Example </a:t>
            </a:r>
            <a:r>
              <a:rPr lang="en-US" altLang="zh-TW" sz="3600" b="1" dirty="0" smtClean="0">
                <a:ea typeface="新細明體" charset="-120"/>
              </a:rPr>
              <a:t>of 2nd-Order </a:t>
            </a:r>
            <a:r>
              <a:rPr lang="en-US" altLang="zh-TW" sz="3600" b="1" dirty="0" err="1" smtClean="0">
                <a:solidFill>
                  <a:srgbClr val="FF0000"/>
                </a:solidFill>
                <a:ea typeface="新細明體" charset="-120"/>
              </a:rPr>
              <a:t>Overdamped</a:t>
            </a:r>
            <a:r>
              <a:rPr lang="en-US" altLang="zh-TW" sz="3600" b="1" dirty="0" smtClean="0">
                <a:ea typeface="新細明體" charset="-120"/>
              </a:rPr>
              <a:t> System </a:t>
            </a:r>
            <a:r>
              <a:rPr lang="en-US" altLang="zh-TW" sz="3600" b="1" dirty="0" smtClean="0">
                <a:ea typeface="新細明體" charset="-120"/>
              </a:rPr>
              <a:t>with One (1) Zero</a:t>
            </a:r>
            <a:endParaRPr lang="zh-TW" altLang="en-US" sz="3600" b="1" dirty="0" smtClean="0">
              <a:ea typeface="新細明體" charset="-120"/>
            </a:endParaRPr>
          </a:p>
        </p:txBody>
      </p:sp>
      <p:graphicFrame>
        <p:nvGraphicFramePr>
          <p:cNvPr id="6146" name="內容版面配置區 3"/>
          <p:cNvGraphicFramePr>
            <a:graphicFrameLocks noChangeAspect="1"/>
          </p:cNvGraphicFramePr>
          <p:nvPr>
            <p:ph idx="1"/>
          </p:nvPr>
        </p:nvGraphicFramePr>
        <p:xfrm>
          <a:off x="1447800" y="1676400"/>
          <a:ext cx="6781800" cy="4681538"/>
        </p:xfrm>
        <a:graphic>
          <a:graphicData uri="http://schemas.openxmlformats.org/presentationml/2006/ole">
            <p:oleObj spid="_x0000_s6146" name="Equation" r:id="rId3" imgW="3530520" imgH="243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447800" y="504825"/>
          <a:ext cx="6629400" cy="5438775"/>
        </p:xfrm>
        <a:graphic>
          <a:graphicData uri="http://schemas.openxmlformats.org/presentationml/2006/ole">
            <p:oleObj spid="_x0000_s51202" name="Document" r:id="rId3" imgW="4667760" imgH="3830400" progId="Word.Document.8">
              <p:embed/>
            </p:oleObj>
          </a:graphicData>
        </a:graphic>
      </p:graphicFrame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 rot="-5400000">
            <a:off x="-815181" y="3024981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3200">
                <a:solidFill>
                  <a:schemeClr val="bg1"/>
                </a:solidFill>
                <a:ea typeface="新細明體" charset="-120"/>
              </a:rPr>
              <a:t>Chapter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33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612</Words>
  <Application>Microsoft PowerPoint</Application>
  <PresentationFormat>如螢幕大小 (4:3)</PresentationFormat>
  <Paragraphs>81</Paragraphs>
  <Slides>29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5</vt:i4>
      </vt:variant>
      <vt:variant>
        <vt:lpstr>投影片標題</vt:lpstr>
      </vt:variant>
      <vt:variant>
        <vt:i4>29</vt:i4>
      </vt:variant>
    </vt:vector>
  </HeadingPairs>
  <TitlesOfParts>
    <vt:vector size="35" baseType="lpstr">
      <vt:lpstr>Default Design</vt:lpstr>
      <vt:lpstr>Equation</vt:lpstr>
      <vt:lpstr>Document</vt:lpstr>
      <vt:lpstr>Microsoft Word Document</vt:lpstr>
      <vt:lpstr>Microsoft Equation 3.0</vt:lpstr>
      <vt:lpstr>MathType 5.0 Equation</vt:lpstr>
      <vt:lpstr>投影片 1</vt:lpstr>
      <vt:lpstr>投影片 2</vt:lpstr>
      <vt:lpstr>投影片 3</vt:lpstr>
      <vt:lpstr>Effects of Poles on System Response</vt:lpstr>
      <vt:lpstr> Example of Integrating Element</vt:lpstr>
      <vt:lpstr>Cause of Zeros – Input Dynamics</vt:lpstr>
      <vt:lpstr>Some Facts about Zeros</vt:lpstr>
      <vt:lpstr>Example of 2nd-Order Overdamped System with One (1) Zero</vt:lpstr>
      <vt:lpstr>投影片 9</vt:lpstr>
      <vt:lpstr>Step Response of 2nd-Order Overdamped System without Zeros</vt:lpstr>
      <vt:lpstr>Further Analysis of Inverse Response</vt:lpstr>
      <vt:lpstr>投影片 12</vt:lpstr>
      <vt:lpstr>Common Properties of Overshoot and Inverse Responses</vt:lpstr>
      <vt:lpstr>Another Example</vt:lpstr>
      <vt:lpstr>投影片 15</vt:lpstr>
      <vt:lpstr>投影片 16</vt:lpstr>
      <vt:lpstr>Implication of Time Delay</vt:lpstr>
      <vt:lpstr>Polynomial Approximation of Time Delays</vt:lpstr>
      <vt:lpstr>投影片 19</vt:lpstr>
      <vt:lpstr>Approximation of nth-Order Systems</vt:lpstr>
      <vt:lpstr>投影片 21</vt:lpstr>
      <vt:lpstr>投影片 22</vt:lpstr>
      <vt:lpstr>投影片 23</vt:lpstr>
      <vt:lpstr>投影片 24</vt:lpstr>
      <vt:lpstr>投影片 25</vt:lpstr>
      <vt:lpstr>投影片 26</vt:lpstr>
      <vt:lpstr>Example</vt:lpstr>
      <vt:lpstr>Part (a)</vt:lpstr>
      <vt:lpstr>Part (b)</vt:lpstr>
    </vt:vector>
  </TitlesOfParts>
  <Company>Dell Computer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Preferred Customer</dc:creator>
  <cp:lastModifiedBy>CHUNG</cp:lastModifiedBy>
  <cp:revision>51</cp:revision>
  <dcterms:created xsi:type="dcterms:W3CDTF">1998-11-20T04:15:48Z</dcterms:created>
  <dcterms:modified xsi:type="dcterms:W3CDTF">2008-10-12T03:36:04Z</dcterms:modified>
</cp:coreProperties>
</file>